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4" r:id="rId7"/>
    <p:sldId id="280" r:id="rId8"/>
    <p:sldId id="273" r:id="rId9"/>
    <p:sldId id="278" r:id="rId10"/>
    <p:sldId id="279" r:id="rId11"/>
    <p:sldId id="282" r:id="rId12"/>
    <p:sldId id="284" r:id="rId13"/>
    <p:sldId id="272" r:id="rId14"/>
    <p:sldId id="270" r:id="rId15"/>
    <p:sldId id="27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5ADD"/>
    <a:srgbClr val="ED7D30"/>
    <a:srgbClr val="CFD5EA"/>
    <a:srgbClr val="21132F"/>
    <a:srgbClr val="FAEB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18"/>
    <p:restoredTop sz="94607"/>
  </p:normalViewPr>
  <p:slideViewPr>
    <p:cSldViewPr snapToGrid="0" snapToObjects="1">
      <p:cViewPr varScale="1">
        <p:scale>
          <a:sx n="106" d="100"/>
          <a:sy n="106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49DC13-37B7-E443-A1A0-C5C8BC0BB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8D232-3DD0-8E47-921A-C5E1C91798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E5855B-562A-594B-9001-6E49ED50F0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40D03-DB78-DA47-8607-5E658F011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37D33E-E42F-EE4A-B4FC-247435009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389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85C59-1A93-A14D-B2E5-20A3968B0E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BCFBE-C66A-9C4B-9ADA-F7F336F257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534755-1479-0F48-BEAC-DF1A21968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EE6DA1-FFF5-A049-8F2C-E625B15A9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271D5-BBC5-0144-972D-03F584312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40324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11350D-E1DA-9E4A-A66B-CB1B947430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BD984-BDF6-9147-91B9-421316EED1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807D8E-ECC5-054A-A361-B729DC461D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ECC896-D418-124E-BDF8-EBBE966E5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02471-9734-6C48-B0A4-24E1FE29E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31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C4C10-E780-AE4E-9798-D0ACF8FD11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DE610-C618-5D48-B764-799EF3D237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7A66CF-2C5E-6C42-833C-DF7486B1F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2E58E-A4D9-DD47-9BFB-7478E43248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E3F5E-129F-F04C-9A66-AA86326E4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860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BD3237-D6E4-9949-BE18-B79C9758E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996A3E-EF30-D241-B5D4-10EEDD4180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3560A-4761-8B44-BDE2-BD882CC83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DBDA07-9CC0-9F4F-97B9-C52CD49F6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7E6E1B-651E-594E-A5EE-E87E2993D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284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5EBCAE-EBF7-EB4D-8F99-4CDC147A6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4EF019-C11A-9344-A543-1A34D93426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7B0FBA-A903-8847-860F-F540067E99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9A15C4-6134-714E-81D4-C9BCF03751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9B1901-F016-1846-9CB9-860036F726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00FDAA-6F4F-F54F-AE55-79ED0F92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44966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8BC49-C414-2940-85C7-CCCAC2D5F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BCB808-98BA-C542-B164-6CAA66FA17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69EF99-941B-7042-BA63-7792AB7F6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BC1995-5858-FB4D-94CA-FE0A669999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7D98C16-C9D3-B743-A2AE-6A96903430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245783-785A-7C4C-8CE9-400F72BC35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DF1B21-9503-8B45-9A3E-5F72A5A6B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FEEA04D-8B01-FC4E-ABC7-375A1FB7A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2046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7C1AD-10F9-B541-9276-DB9B924C7D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E4E49-19EE-0B48-91AE-DADFE8F3A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A694E8-A3C1-9645-BEFE-F370A9DAC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ADE65-A572-1442-86DD-45E72B9F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06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5E56B3-80DC-8540-80A7-82F23049FE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1D2107-D9A5-5942-8D80-DDDBFD16A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669C8-C4F4-AA4E-9013-CB14E68CA6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1028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70347-C2D7-B943-B319-4D907685A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B12E02-19F7-9B43-9C04-E41EADFC01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577CA9-1A29-7F4D-86AB-9BC698BDFE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3F214-59C9-584E-A153-5E7197627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732A29-679C-CD4F-B0F3-56EA33DA79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318A7F-D99D-6D48-B466-70BC969714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01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8D5D8-BA51-F94F-AC43-34C9518AA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AF72B85-E85C-2942-A110-8F1018F9B5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513090-31FB-414C-8EEC-2529950C7E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F59592-F3BB-D942-A87D-DA734556D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0E95D7-077F-4A43-81E5-529E50F48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DB2C93-8099-FB43-AAFA-790767B9C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4019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7A7CBB-F965-A842-AB6B-6BFC6E2B0E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4BE22-08FE-2A4D-A561-C841DED862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3C198E-9589-8B4D-BAB4-10D5B5C568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8FF48-B1C5-EA4F-94C2-54CA3CC8F4A4}" type="datetimeFigureOut">
              <a:rPr lang="en-US" smtClean="0"/>
              <a:t>4/1/20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6A922-083A-3047-94E0-9D946DDFBC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A5592-1230-DF43-9546-29E6358E1C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B9F6E8-3DDF-7849-BAD9-709704C2B3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75701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brickeconomy.com/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leanpng.com/png-amazon-com-lego-minifigures-the-lego-group-lego-732331/download-png.html" TargetMode="External"/><Relationship Id="rId4" Type="http://schemas.openxmlformats.org/officeDocument/2006/relationships/hyperlink" Target="https://rebrickable.com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indoor, toy, cake, table&#10;&#10;Description automatically generated">
            <a:extLst>
              <a:ext uri="{FF2B5EF4-FFF2-40B4-BE49-F238E27FC236}">
                <a16:creationId xmlns:a16="http://schemas.microsoft.com/office/drawing/2014/main" id="{4CAC0295-D8BD-3846-9739-2291290416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743B99-43C4-E44A-A77B-E8DE28DAC167}"/>
              </a:ext>
            </a:extLst>
          </p:cNvPr>
          <p:cNvSpPr/>
          <p:nvPr/>
        </p:nvSpPr>
        <p:spPr>
          <a:xfrm>
            <a:off x="2257245" y="2307056"/>
            <a:ext cx="7677510" cy="18978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833655-FC37-9F4B-80F6-92B26B0F8F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7244" y="2595405"/>
            <a:ext cx="7677511" cy="660557"/>
          </a:xfrm>
        </p:spPr>
        <p:txBody>
          <a:bodyPr>
            <a:noAutofit/>
          </a:bodyPr>
          <a:lstStyle/>
          <a:p>
            <a:r>
              <a:rPr lang="en-US" sz="4000" dirty="0"/>
              <a:t>LEGO Sets Investment Decisions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B332B5-08B1-AA47-81BD-55BB08AD5A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442061"/>
          </a:xfrm>
        </p:spPr>
        <p:txBody>
          <a:bodyPr/>
          <a:lstStyle/>
          <a:p>
            <a:r>
              <a:rPr lang="en-US" dirty="0"/>
              <a:t>Mark Dziuban</a:t>
            </a:r>
          </a:p>
        </p:txBody>
      </p:sp>
    </p:spTree>
    <p:extLst>
      <p:ext uri="{BB962C8B-B14F-4D97-AF65-F5344CB8AC3E}">
        <p14:creationId xmlns:p14="http://schemas.microsoft.com/office/powerpoint/2010/main" val="24636976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BFFC38-CD37-6E4E-B48F-5F4BE2246FD8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255A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5D356-7589-7A4F-B584-8891159D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Investment Comparison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108E57-6B65-784D-8306-2B55BB59C2F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55813"/>
                <a:ext cx="10515600" cy="41211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dirty="0"/>
                  <a:t>LEGO set - </a:t>
                </a:r>
                <a:r>
                  <a:rPr lang="en-US" sz="3200" b="1" dirty="0"/>
                  <a:t>Average</a:t>
                </a:r>
                <a:r>
                  <a:rPr lang="en-US" sz="3200" dirty="0"/>
                  <a:t> rate of return: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$100(1+6.72%)</m:t>
                          </m:r>
                        </m:e>
                        <m:sup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20</m:t>
                          </m:r>
                        </m:sup>
                      </m:sSup>
                      <m:r>
                        <a:rPr lang="en-US" sz="3200" i="1" dirty="0" smtClean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3200" b="1" i="1" dirty="0" smtClean="0"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3200" b="1" i="1" dirty="0" smtClean="0">
                          <a:latin typeface="Cambria Math" panose="02040503050406030204" pitchFamily="18" charset="0"/>
                        </a:rPr>
                        <m:t>𝟑𝟖𝟓</m:t>
                      </m:r>
                    </m:oMath>
                  </m:oMathPara>
                </a14:m>
                <a:endParaRPr lang="en-US" sz="3200" b="1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LEGO set - </a:t>
                </a:r>
                <a:r>
                  <a:rPr lang="en-US" sz="3200" b="1" dirty="0"/>
                  <a:t>Good</a:t>
                </a:r>
                <a:r>
                  <a:rPr lang="en-US" sz="3200" dirty="0"/>
                  <a:t> rate of return: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$100(1+</m:t>
                          </m:r>
                          <m:r>
                            <a:rPr lang="en-US" sz="3200" b="0" i="1" dirty="0" smtClean="0">
                              <a:latin typeface="Cambria Math" panose="02040503050406030204" pitchFamily="18" charset="0"/>
                            </a:rPr>
                            <m:t>12</m:t>
                          </m:r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%)</m:t>
                          </m:r>
                        </m:e>
                        <m:sup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20</m:t>
                          </m:r>
                        </m:sup>
                      </m:sSup>
                      <m:r>
                        <a:rPr lang="en-US" sz="3200" i="1" dirty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3200" b="1" i="1" dirty="0"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3200" b="1" i="1" dirty="0" smtClean="0">
                          <a:latin typeface="Cambria Math" panose="02040503050406030204" pitchFamily="18" charset="0"/>
                        </a:rPr>
                        <m:t>𝟗𝟔𝟓</m:t>
                      </m:r>
                    </m:oMath>
                  </m:oMathPara>
                </a14:m>
                <a:endParaRPr lang="en-US" sz="3200" dirty="0"/>
              </a:p>
              <a:p>
                <a:pPr marL="0" indent="0">
                  <a:buNone/>
                </a:pPr>
                <a:endParaRPr lang="en-US" sz="3200" dirty="0"/>
              </a:p>
              <a:p>
                <a:pPr marL="0" indent="0">
                  <a:buNone/>
                </a:pPr>
                <a:r>
                  <a:rPr lang="en-US" sz="3200" dirty="0"/>
                  <a:t>S&amp;P 500: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sz="32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$100(1+</m:t>
                          </m:r>
                          <m:r>
                            <a:rPr lang="en-US" sz="3200" b="0" i="1" dirty="0" smtClean="0">
                              <a:latin typeface="Cambria Math" panose="02040503050406030204" pitchFamily="18" charset="0"/>
                            </a:rPr>
                            <m:t>10</m:t>
                          </m:r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%)</m:t>
                          </m:r>
                        </m:e>
                        <m:sup>
                          <m:r>
                            <a:rPr lang="en-US" sz="3200" i="1" dirty="0">
                              <a:latin typeface="Cambria Math" panose="02040503050406030204" pitchFamily="18" charset="0"/>
                            </a:rPr>
                            <m:t>20</m:t>
                          </m:r>
                        </m:sup>
                      </m:sSup>
                      <m:r>
                        <a:rPr lang="en-US" sz="3200" i="1" dirty="0">
                          <a:latin typeface="Cambria Math" panose="02040503050406030204" pitchFamily="18" charset="0"/>
                        </a:rPr>
                        <m:t> = </m:t>
                      </m:r>
                      <m:r>
                        <a:rPr lang="en-US" sz="3200" b="1" i="1" dirty="0">
                          <a:latin typeface="Cambria Math" panose="02040503050406030204" pitchFamily="18" charset="0"/>
                        </a:rPr>
                        <m:t>$</m:t>
                      </m:r>
                      <m:r>
                        <a:rPr lang="en-US" sz="3200" b="1" i="1" dirty="0" smtClean="0">
                          <a:latin typeface="Cambria Math" panose="02040503050406030204" pitchFamily="18" charset="0"/>
                        </a:rPr>
                        <m:t>𝟔𝟕𝟑</m:t>
                      </m:r>
                    </m:oMath>
                  </m:oMathPara>
                </a14:m>
                <a:endParaRPr lang="en-US" sz="3200" b="1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E0108E57-6B65-784D-8306-2B55BB59C2F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55813"/>
                <a:ext cx="10515600" cy="4121150"/>
              </a:xfrm>
              <a:blipFill>
                <a:blip r:embed="rId2"/>
                <a:stretch>
                  <a:fillRect l="-1448" t="-3077" b="-30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 descr="A picture containing toy, yellow, motorcycle, small&#10;&#10;Description automatically generated">
            <a:extLst>
              <a:ext uri="{FF2B5EF4-FFF2-40B4-BE49-F238E27FC236}">
                <a16:creationId xmlns:a16="http://schemas.microsoft.com/office/drawing/2014/main" id="{228728A8-1215-2D47-9545-1750D746E4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72788" y="4468482"/>
            <a:ext cx="1719211" cy="238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95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BB204E50-FFDD-8C45-A1BD-482C842C4270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255A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5D356-7589-7A4F-B584-8891159D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Results – Opportunity Cost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08E57-6B65-784D-8306-2B55BB59C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00992" y="2799122"/>
            <a:ext cx="3091007" cy="1563854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LEGO Average: $385</a:t>
            </a:r>
          </a:p>
          <a:p>
            <a:pPr marL="0" indent="0">
              <a:buNone/>
            </a:pPr>
            <a:r>
              <a:rPr lang="en-US" dirty="0"/>
              <a:t>LEGO Good: $965</a:t>
            </a:r>
          </a:p>
          <a:p>
            <a:pPr marL="0" indent="0">
              <a:buNone/>
            </a:pPr>
            <a:r>
              <a:rPr lang="en-US" dirty="0"/>
              <a:t>S&amp;P 500: $673</a:t>
            </a:r>
          </a:p>
          <a:p>
            <a:pPr marL="0" indent="0">
              <a:buNone/>
            </a:pPr>
            <a:endParaRPr lang="en-US" sz="4000" b="1" dirty="0"/>
          </a:p>
        </p:txBody>
      </p:sp>
      <p:pic>
        <p:nvPicPr>
          <p:cNvPr id="5" name="Picture 4" descr="A picture containing toy, yellow, motorcycle, small&#10;&#10;Description automatically generated">
            <a:extLst>
              <a:ext uri="{FF2B5EF4-FFF2-40B4-BE49-F238E27FC236}">
                <a16:creationId xmlns:a16="http://schemas.microsoft.com/office/drawing/2014/main" id="{228728A8-1215-2D47-9545-1750D746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788" y="4468482"/>
            <a:ext cx="1719211" cy="23895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36B4834D-97BE-614B-938D-5A2A1BDD2A34}"/>
              </a:ext>
            </a:extLst>
          </p:cNvPr>
          <p:cNvSpPr txBox="1"/>
          <p:nvPr/>
        </p:nvSpPr>
        <p:spPr>
          <a:xfrm>
            <a:off x="5557420" y="6189823"/>
            <a:ext cx="20525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PREDICTED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246022-F5C5-AA44-A960-C84C5F2207F4}"/>
              </a:ext>
            </a:extLst>
          </p:cNvPr>
          <p:cNvSpPr txBox="1"/>
          <p:nvPr/>
        </p:nvSpPr>
        <p:spPr>
          <a:xfrm>
            <a:off x="838200" y="3581049"/>
            <a:ext cx="1505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ACTUAL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9F7D5-1715-1F43-880F-E89BEDC3C652}"/>
              </a:ext>
            </a:extLst>
          </p:cNvPr>
          <p:cNvSpPr txBox="1"/>
          <p:nvPr/>
        </p:nvSpPr>
        <p:spPr>
          <a:xfrm>
            <a:off x="2343292" y="4624845"/>
            <a:ext cx="105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Invest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70BC54E-E312-C947-9ACF-6A356F55DFDA}"/>
              </a:ext>
            </a:extLst>
          </p:cNvPr>
          <p:cNvSpPr txBox="1"/>
          <p:nvPr/>
        </p:nvSpPr>
        <p:spPr>
          <a:xfrm>
            <a:off x="7269593" y="5777816"/>
            <a:ext cx="105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Invest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CE0C623-AE04-B441-9B4F-8AD9B6C64959}"/>
              </a:ext>
            </a:extLst>
          </p:cNvPr>
          <p:cNvSpPr txBox="1"/>
          <p:nvPr/>
        </p:nvSpPr>
        <p:spPr>
          <a:xfrm>
            <a:off x="1625788" y="2413158"/>
            <a:ext cx="1942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Don’t Invest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B266621-9665-EC42-A8D6-C2FB083F13C1}"/>
              </a:ext>
            </a:extLst>
          </p:cNvPr>
          <p:cNvSpPr txBox="1"/>
          <p:nvPr/>
        </p:nvSpPr>
        <p:spPr>
          <a:xfrm>
            <a:off x="4098345" y="5767439"/>
            <a:ext cx="1942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Don’t Invest</a:t>
            </a:r>
          </a:p>
        </p:txBody>
      </p: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B8A6502D-6DB1-3E4D-9A39-5BFC425B3C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7618812"/>
              </p:ext>
            </p:extLst>
          </p:nvPr>
        </p:nvGraphicFramePr>
        <p:xfrm>
          <a:off x="3568242" y="1827069"/>
          <a:ext cx="5532750" cy="37488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6375">
                  <a:extLst>
                    <a:ext uri="{9D8B030D-6E8A-4147-A177-3AD203B41FA5}">
                      <a16:colId xmlns:a16="http://schemas.microsoft.com/office/drawing/2014/main" val="2127299534"/>
                    </a:ext>
                  </a:extLst>
                </a:gridCol>
                <a:gridCol w="2766375">
                  <a:extLst>
                    <a:ext uri="{9D8B030D-6E8A-4147-A177-3AD203B41FA5}">
                      <a16:colId xmlns:a16="http://schemas.microsoft.com/office/drawing/2014/main" val="2171552870"/>
                    </a:ext>
                  </a:extLst>
                </a:gridCol>
              </a:tblGrid>
              <a:tr h="1874409">
                <a:tc>
                  <a:txBody>
                    <a:bodyPr/>
                    <a:lstStyle/>
                    <a:p>
                      <a:pPr algn="ctr"/>
                      <a:endParaRPr lang="en-US" sz="8000" dirty="0"/>
                    </a:p>
                  </a:txBody>
                  <a:tcPr anchor="ctr">
                    <a:solidFill>
                      <a:srgbClr val="255A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264535"/>
                  </a:ext>
                </a:extLst>
              </a:tr>
              <a:tr h="18744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255A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235377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FBEC4ED3-BE72-E74D-B92F-773E37D05B56}"/>
              </a:ext>
            </a:extLst>
          </p:cNvPr>
          <p:cNvSpPr txBox="1"/>
          <p:nvPr/>
        </p:nvSpPr>
        <p:spPr>
          <a:xfrm>
            <a:off x="6334617" y="2012236"/>
            <a:ext cx="2766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$385 – 673 =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F602B5A-9BF6-D246-A982-474F3D106186}"/>
              </a:ext>
            </a:extLst>
          </p:cNvPr>
          <p:cNvSpPr txBox="1"/>
          <p:nvPr/>
        </p:nvSpPr>
        <p:spPr>
          <a:xfrm>
            <a:off x="3568241" y="3864737"/>
            <a:ext cx="27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/>
              <a:t>$673 – 965 =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D230841-C492-764A-A60E-7668B4C95FF9}"/>
              </a:ext>
            </a:extLst>
          </p:cNvPr>
          <p:cNvSpPr txBox="1"/>
          <p:nvPr/>
        </p:nvSpPr>
        <p:spPr>
          <a:xfrm>
            <a:off x="3579582" y="4506099"/>
            <a:ext cx="27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$292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F7088E0-7DE3-DB4F-8936-A6D46020D3B6}"/>
              </a:ext>
            </a:extLst>
          </p:cNvPr>
          <p:cNvSpPr txBox="1"/>
          <p:nvPr/>
        </p:nvSpPr>
        <p:spPr>
          <a:xfrm>
            <a:off x="6334615" y="2653598"/>
            <a:ext cx="27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</a:rPr>
              <a:t>$288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5F1A220-246D-7B41-A797-02AAECC1D834}"/>
              </a:ext>
            </a:extLst>
          </p:cNvPr>
          <p:cNvSpPr txBox="1"/>
          <p:nvPr/>
        </p:nvSpPr>
        <p:spPr>
          <a:xfrm>
            <a:off x="6323225" y="3874388"/>
            <a:ext cx="27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</a:rPr>
              <a:t>$965 – 673 =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1A88DB1-03D7-6C49-AA0D-22BAB7F3B6F4}"/>
              </a:ext>
            </a:extLst>
          </p:cNvPr>
          <p:cNvSpPr txBox="1"/>
          <p:nvPr/>
        </p:nvSpPr>
        <p:spPr>
          <a:xfrm>
            <a:off x="6334566" y="4515750"/>
            <a:ext cx="27663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B050"/>
                </a:solidFill>
              </a:rPr>
              <a:t>$292</a:t>
            </a:r>
          </a:p>
        </p:txBody>
      </p:sp>
    </p:spTree>
    <p:extLst>
      <p:ext uri="{BB962C8B-B14F-4D97-AF65-F5344CB8AC3E}">
        <p14:creationId xmlns:p14="http://schemas.microsoft.com/office/powerpoint/2010/main" val="78563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5" grpId="0"/>
      <p:bldP spid="26" grpId="0"/>
      <p:bldP spid="27" grpId="0"/>
      <p:bldP spid="28" grpId="0"/>
      <p:bldP spid="30" grpId="0"/>
      <p:bldP spid="3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5F943-0CA3-5646-8D20-FC0D90CA0D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396" y="129140"/>
            <a:ext cx="10515600" cy="1325563"/>
          </a:xfrm>
        </p:spPr>
        <p:txBody>
          <a:bodyPr/>
          <a:lstStyle/>
          <a:p>
            <a:r>
              <a:rPr lang="en-US" dirty="0"/>
              <a:t>Model Evaluation</a:t>
            </a:r>
          </a:p>
        </p:txBody>
      </p:sp>
      <p:pic>
        <p:nvPicPr>
          <p:cNvPr id="4" name="Picture 3" descr="A picture containing toy, yellow, orange, sitting&#10;&#10;Description automatically generated">
            <a:extLst>
              <a:ext uri="{FF2B5EF4-FFF2-40B4-BE49-F238E27FC236}">
                <a16:creationId xmlns:a16="http://schemas.microsoft.com/office/drawing/2014/main" id="{A517EB28-92F2-DD4C-9A4D-72D6861DF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51" y="4379243"/>
            <a:ext cx="2425706" cy="2425706"/>
          </a:xfrm>
          <a:prstGeom prst="rect">
            <a:avLst/>
          </a:prstGeom>
        </p:spPr>
      </p:pic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3FBE0FF9-31DE-8349-9712-068885FEA1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91967"/>
              </p:ext>
            </p:extLst>
          </p:nvPr>
        </p:nvGraphicFramePr>
        <p:xfrm>
          <a:off x="779460" y="1454703"/>
          <a:ext cx="10902144" cy="271597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063753">
                  <a:extLst>
                    <a:ext uri="{9D8B030D-6E8A-4147-A177-3AD203B41FA5}">
                      <a16:colId xmlns:a16="http://schemas.microsoft.com/office/drawing/2014/main" val="2539074316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315174720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26906158"/>
                    </a:ext>
                  </a:extLst>
                </a:gridCol>
                <a:gridCol w="1385887">
                  <a:extLst>
                    <a:ext uri="{9D8B030D-6E8A-4147-A177-3AD203B41FA5}">
                      <a16:colId xmlns:a16="http://schemas.microsoft.com/office/drawing/2014/main" val="3834286207"/>
                    </a:ext>
                  </a:extLst>
                </a:gridCol>
                <a:gridCol w="1400175">
                  <a:extLst>
                    <a:ext uri="{9D8B030D-6E8A-4147-A177-3AD203B41FA5}">
                      <a16:colId xmlns:a16="http://schemas.microsoft.com/office/drawing/2014/main" val="4124080729"/>
                    </a:ext>
                  </a:extLst>
                </a:gridCol>
                <a:gridCol w="1343025">
                  <a:extLst>
                    <a:ext uri="{9D8B030D-6E8A-4147-A177-3AD203B41FA5}">
                      <a16:colId xmlns:a16="http://schemas.microsoft.com/office/drawing/2014/main" val="3268144128"/>
                    </a:ext>
                  </a:extLst>
                </a:gridCol>
                <a:gridCol w="1300163">
                  <a:extLst>
                    <a:ext uri="{9D8B030D-6E8A-4147-A177-3AD203B41FA5}">
                      <a16:colId xmlns:a16="http://schemas.microsoft.com/office/drawing/2014/main" val="4204548164"/>
                    </a:ext>
                  </a:extLst>
                </a:gridCol>
                <a:gridCol w="1123141">
                  <a:extLst>
                    <a:ext uri="{9D8B030D-6E8A-4147-A177-3AD203B41FA5}">
                      <a16:colId xmlns:a16="http://schemas.microsoft.com/office/drawing/2014/main" val="215619848"/>
                    </a:ext>
                  </a:extLst>
                </a:gridCol>
              </a:tblGrid>
              <a:tr h="678994">
                <a:tc>
                  <a:txBody>
                    <a:bodyPr/>
                    <a:lstStyle/>
                    <a:p>
                      <a:r>
                        <a:rPr lang="en-US" dirty="0"/>
                        <a:t>Set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Price/Piece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Retail Price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Color Ratio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Pinks/Blues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Pre-1990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72086773"/>
                  </a:ext>
                </a:extLst>
              </a:tr>
              <a:tr h="678994">
                <a:tc>
                  <a:txBody>
                    <a:bodyPr/>
                    <a:lstStyle/>
                    <a:p>
                      <a:r>
                        <a:rPr lang="en-US" dirty="0"/>
                        <a:t>Adventurer’s Plane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$0.108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$2.49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.391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-9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6261809"/>
                  </a:ext>
                </a:extLst>
              </a:tr>
              <a:tr h="678994">
                <a:tc>
                  <a:txBody>
                    <a:bodyPr/>
                    <a:lstStyle/>
                    <a:p>
                      <a:r>
                        <a:rPr lang="en-US" dirty="0"/>
                        <a:t>Speed Splash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$0.103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$2.99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.392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1815063"/>
                  </a:ext>
                </a:extLst>
              </a:tr>
              <a:tr h="678994">
                <a:tc>
                  <a:txBody>
                    <a:bodyPr/>
                    <a:lstStyle/>
                    <a:p>
                      <a:r>
                        <a:rPr lang="en-US" dirty="0"/>
                        <a:t>Astro Dart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$0.083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$2.49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.166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11528604"/>
                  </a:ext>
                </a:extLst>
              </a:tr>
            </a:tbl>
          </a:graphicData>
        </a:graphic>
      </p:graphicFrame>
      <p:sp>
        <p:nvSpPr>
          <p:cNvPr id="13" name="Frame 12">
            <a:extLst>
              <a:ext uri="{FF2B5EF4-FFF2-40B4-BE49-F238E27FC236}">
                <a16:creationId xmlns:a16="http://schemas.microsoft.com/office/drawing/2014/main" id="{1140CF36-125C-6B49-A5D8-31E3A17A7FC7}"/>
              </a:ext>
            </a:extLst>
          </p:cNvPr>
          <p:cNvSpPr/>
          <p:nvPr/>
        </p:nvSpPr>
        <p:spPr>
          <a:xfrm>
            <a:off x="10587038" y="2128838"/>
            <a:ext cx="1094566" cy="2041841"/>
          </a:xfrm>
          <a:prstGeom prst="frame">
            <a:avLst>
              <a:gd name="adj1" fmla="val 4668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91BE61C-D4A5-7246-A532-843E0DA1ACA6}"/>
              </a:ext>
            </a:extLst>
          </p:cNvPr>
          <p:cNvSpPr/>
          <p:nvPr/>
        </p:nvSpPr>
        <p:spPr>
          <a:xfrm>
            <a:off x="2843213" y="2128838"/>
            <a:ext cx="7743825" cy="2041841"/>
          </a:xfrm>
          <a:prstGeom prst="rect">
            <a:avLst/>
          </a:pr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ame 14">
            <a:extLst>
              <a:ext uri="{FF2B5EF4-FFF2-40B4-BE49-F238E27FC236}">
                <a16:creationId xmlns:a16="http://schemas.microsoft.com/office/drawing/2014/main" id="{358E1F0C-4DB4-AB49-88BB-6F3C8E042151}"/>
              </a:ext>
            </a:extLst>
          </p:cNvPr>
          <p:cNvSpPr/>
          <p:nvPr/>
        </p:nvSpPr>
        <p:spPr>
          <a:xfrm>
            <a:off x="2843213" y="2128837"/>
            <a:ext cx="2286000" cy="2041841"/>
          </a:xfrm>
          <a:prstGeom prst="frame">
            <a:avLst>
              <a:gd name="adj1" fmla="val 41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44330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5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665DC-AB32-1246-84E0-0A7273EAC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930"/>
            <a:ext cx="10515600" cy="1325563"/>
          </a:xfrm>
        </p:spPr>
        <p:txBody>
          <a:bodyPr/>
          <a:lstStyle/>
          <a:p>
            <a:r>
              <a:rPr lang="en-US" dirty="0"/>
              <a:t>Model Evaluation - Successes</a:t>
            </a:r>
          </a:p>
        </p:txBody>
      </p:sp>
      <p:pic>
        <p:nvPicPr>
          <p:cNvPr id="5" name="Picture 4" descr="A picture containing toy, police, man, cake&#10;&#10;Description automatically generated">
            <a:extLst>
              <a:ext uri="{FF2B5EF4-FFF2-40B4-BE49-F238E27FC236}">
                <a16:creationId xmlns:a16="http://schemas.microsoft.com/office/drawing/2014/main" id="{54B197EC-6DAB-2D43-9496-E7CE2D2053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2269" y="1300957"/>
            <a:ext cx="2641600" cy="1968500"/>
          </a:xfrm>
          <a:prstGeom prst="rect">
            <a:avLst/>
          </a:prstGeom>
        </p:spPr>
      </p:pic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51C7ECC9-76AA-524A-9AB7-9227097EB0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1300" y="3509169"/>
            <a:ext cx="3810000" cy="28575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C86AB34-FD39-5D4D-B2BF-92222204A2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030932"/>
              </p:ext>
            </p:extLst>
          </p:nvPr>
        </p:nvGraphicFramePr>
        <p:xfrm>
          <a:off x="838200" y="1657349"/>
          <a:ext cx="6434139" cy="1325564"/>
        </p:xfrm>
        <a:graphic>
          <a:graphicData uri="http://schemas.openxmlformats.org/drawingml/2006/table">
            <a:tbl>
              <a:tblPr firstRow="1" bandRow="1" bandCol="1">
                <a:tableStyleId>{85BE263C-DBD7-4A20-BB59-AAB30ACAA65A}</a:tableStyleId>
              </a:tblPr>
              <a:tblGrid>
                <a:gridCol w="2916329">
                  <a:extLst>
                    <a:ext uri="{9D8B030D-6E8A-4147-A177-3AD203B41FA5}">
                      <a16:colId xmlns:a16="http://schemas.microsoft.com/office/drawing/2014/main" val="785759027"/>
                    </a:ext>
                  </a:extLst>
                </a:gridCol>
                <a:gridCol w="1297833">
                  <a:extLst>
                    <a:ext uri="{9D8B030D-6E8A-4147-A177-3AD203B41FA5}">
                      <a16:colId xmlns:a16="http://schemas.microsoft.com/office/drawing/2014/main" val="3397736078"/>
                    </a:ext>
                  </a:extLst>
                </a:gridCol>
                <a:gridCol w="2219977">
                  <a:extLst>
                    <a:ext uri="{9D8B030D-6E8A-4147-A177-3AD203B41FA5}">
                      <a16:colId xmlns:a16="http://schemas.microsoft.com/office/drawing/2014/main" val="3682990677"/>
                    </a:ext>
                  </a:extLst>
                </a:gridCol>
              </a:tblGrid>
              <a:tr h="662782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1992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Current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265203"/>
                  </a:ext>
                </a:extLst>
              </a:tr>
              <a:tr h="6627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Galactic Scout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$2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$43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211719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4EAB73F-4171-EC46-9AE4-6FF8A85049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126778"/>
              </p:ext>
            </p:extLst>
          </p:nvPr>
        </p:nvGraphicFramePr>
        <p:xfrm>
          <a:off x="838200" y="4275137"/>
          <a:ext cx="6434139" cy="1231108"/>
        </p:xfrm>
        <a:graphic>
          <a:graphicData uri="http://schemas.openxmlformats.org/drawingml/2006/table">
            <a:tbl>
              <a:tblPr firstRow="1" bandRow="1">
                <a:tableStyleId>{85BE263C-DBD7-4A20-BB59-AAB30ACAA65A}</a:tableStyleId>
              </a:tblPr>
              <a:tblGrid>
                <a:gridCol w="2916329">
                  <a:extLst>
                    <a:ext uri="{9D8B030D-6E8A-4147-A177-3AD203B41FA5}">
                      <a16:colId xmlns:a16="http://schemas.microsoft.com/office/drawing/2014/main" val="785759027"/>
                    </a:ext>
                  </a:extLst>
                </a:gridCol>
                <a:gridCol w="1297833">
                  <a:extLst>
                    <a:ext uri="{9D8B030D-6E8A-4147-A177-3AD203B41FA5}">
                      <a16:colId xmlns:a16="http://schemas.microsoft.com/office/drawing/2014/main" val="3397736078"/>
                    </a:ext>
                  </a:extLst>
                </a:gridCol>
                <a:gridCol w="2219977">
                  <a:extLst>
                    <a:ext uri="{9D8B030D-6E8A-4147-A177-3AD203B41FA5}">
                      <a16:colId xmlns:a16="http://schemas.microsoft.com/office/drawing/2014/main" val="3682990677"/>
                    </a:ext>
                  </a:extLst>
                </a:gridCol>
              </a:tblGrid>
              <a:tr h="568326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2000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Current 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7265203"/>
                  </a:ext>
                </a:extLst>
              </a:tr>
              <a:tr h="6627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Statue of Liberty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$200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$3500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0211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8972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04E1CFC-B9FA-A447-A203-CD49B7633231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F89A4A-8A0C-154A-9F5A-7D4AAB7A9C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2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Other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277A4-D52C-7149-9D68-CC2E6A18C0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3320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3300" dirty="0"/>
              <a:t>Storage Costs</a:t>
            </a:r>
          </a:p>
          <a:p>
            <a:endParaRPr lang="en-US" sz="3300" dirty="0"/>
          </a:p>
          <a:p>
            <a:pPr marL="0" indent="0">
              <a:buNone/>
            </a:pPr>
            <a:r>
              <a:rPr lang="en-US" sz="3300" dirty="0"/>
              <a:t>Better to purchase sets at or near retirement </a:t>
            </a:r>
          </a:p>
          <a:p>
            <a:pPr marL="0" indent="0">
              <a:buNone/>
            </a:pPr>
            <a:r>
              <a:rPr lang="en-US" sz="3300" dirty="0"/>
              <a:t>(the set’s retirement, not yours)</a:t>
            </a:r>
          </a:p>
          <a:p>
            <a:pPr marL="0" indent="0">
              <a:buNone/>
            </a:pPr>
            <a:endParaRPr lang="en-US" sz="3300" dirty="0"/>
          </a:p>
          <a:p>
            <a:pPr marL="0" indent="0">
              <a:buNone/>
            </a:pPr>
            <a:r>
              <a:rPr lang="en-US" sz="3300" dirty="0"/>
              <a:t>This presentation is not financial advice and is only to demonstrate the value of modeling this data.  </a:t>
            </a:r>
          </a:p>
          <a:p>
            <a:pPr marL="0" indent="0">
              <a:buNone/>
            </a:pPr>
            <a:endParaRPr lang="en-US" sz="3300" dirty="0"/>
          </a:p>
          <a:p>
            <a:pPr marL="0" indent="0">
              <a:buNone/>
            </a:pPr>
            <a:r>
              <a:rPr lang="en-US" sz="3300" dirty="0"/>
              <a:t>Could be modified for other classification problems:</a:t>
            </a:r>
          </a:p>
          <a:p>
            <a:pPr marL="0" indent="0">
              <a:buNone/>
            </a:pPr>
            <a:r>
              <a:rPr lang="en-US" sz="3300" dirty="0"/>
              <a:t>	Marketing</a:t>
            </a:r>
          </a:p>
          <a:p>
            <a:pPr marL="0" indent="0">
              <a:buNone/>
            </a:pPr>
            <a:r>
              <a:rPr lang="en-US" sz="3300" dirty="0"/>
              <a:t>	Finance</a:t>
            </a:r>
          </a:p>
          <a:p>
            <a:endParaRPr lang="en-US" dirty="0"/>
          </a:p>
        </p:txBody>
      </p:sp>
      <p:pic>
        <p:nvPicPr>
          <p:cNvPr id="5" name="Picture 4" descr="A picture containing toy&#10;&#10;Description automatically generated">
            <a:extLst>
              <a:ext uri="{FF2B5EF4-FFF2-40B4-BE49-F238E27FC236}">
                <a16:creationId xmlns:a16="http://schemas.microsoft.com/office/drawing/2014/main" id="{DFED5827-BEB9-E14A-85E1-7F9D9440D8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0587" y="4108989"/>
            <a:ext cx="2601413" cy="2749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3815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B854194-185D-494D-905C-7C7CB2E3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608211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4F5FA0D-0104-4987-8241-EFF7C85B88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1998" cy="6858000"/>
          </a:xfrm>
          <a:prstGeom prst="rect">
            <a:avLst/>
          </a:prstGeom>
          <a:gradFill>
            <a:gsLst>
              <a:gs pos="0">
                <a:schemeClr val="accent2"/>
              </a:gs>
              <a:gs pos="25000">
                <a:schemeClr val="accent2"/>
              </a:gs>
              <a:gs pos="94000">
                <a:schemeClr val="accent1"/>
              </a:gs>
              <a:gs pos="100000">
                <a:schemeClr val="accent1"/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897127E-6CEF-446C-BE87-93B7C46E49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AD91B82-E928-574D-8D47-23D8D66C7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2053641"/>
            <a:ext cx="3669161" cy="276009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References: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E32FA8-DCD8-4145-A329-2FF6452D74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801866"/>
            <a:ext cx="5306084" cy="5230634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Data </a:t>
            </a:r>
            <a:r>
              <a:rPr lang="en-US" dirty="0" err="1"/>
              <a:t>Scources</a:t>
            </a:r>
            <a:r>
              <a:rPr lang="en-US" dirty="0"/>
              <a:t>:</a:t>
            </a:r>
          </a:p>
          <a:p>
            <a:pPr marL="0" indent="0">
              <a:buNone/>
            </a:pPr>
            <a:r>
              <a:rPr lang="en-US" sz="2400" dirty="0">
                <a:hlinkClick r:id="rId3"/>
              </a:rPr>
              <a:t>https://www.brickeconomy.com/</a:t>
            </a:r>
            <a:endParaRPr lang="en-US" sz="2400" dirty="0"/>
          </a:p>
          <a:p>
            <a:pPr marL="0" indent="0">
              <a:buNone/>
            </a:pPr>
            <a:r>
              <a:rPr lang="en-US" sz="2400" dirty="0">
                <a:hlinkClick r:id="rId4"/>
              </a:rPr>
              <a:t>https://rebrickable.com/</a:t>
            </a:r>
            <a:endParaRPr lang="en-US" sz="2400" dirty="0"/>
          </a:p>
          <a:p>
            <a:pPr marL="0" indent="0">
              <a:buNone/>
            </a:pPr>
            <a:endParaRPr lang="en-US" sz="2400" dirty="0">
              <a:solidFill>
                <a:srgbClr val="000000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LEGO </a:t>
            </a:r>
            <a:r>
              <a:rPr lang="en-US" dirty="0" err="1">
                <a:solidFill>
                  <a:srgbClr val="000000"/>
                </a:solidFill>
              </a:rPr>
              <a:t>png</a:t>
            </a:r>
            <a:r>
              <a:rPr lang="en-US" dirty="0">
                <a:solidFill>
                  <a:srgbClr val="000000"/>
                </a:solidFill>
              </a:rPr>
              <a:t> images</a:t>
            </a:r>
            <a:r>
              <a:rPr lang="en-US" sz="2400" dirty="0">
                <a:solidFill>
                  <a:srgbClr val="000000"/>
                </a:solidFill>
              </a:rPr>
              <a:t>:  </a:t>
            </a:r>
            <a:r>
              <a:rPr lang="en-US" sz="2400" dirty="0">
                <a:solidFill>
                  <a:srgbClr val="000000"/>
                </a:solidFill>
                <a:hlinkClick r:id="rId5"/>
              </a:rPr>
              <a:t>https://www.cleanpng.com/png-amazon-com-lego-minifigures-the-lego-group-lego-732331/download-png.html</a:t>
            </a:r>
            <a:endParaRPr lang="en-US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024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5F9D8-19CD-E64F-928B-6A10A72BB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9A190-9DDD-B24E-A711-C6DE6C4B82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LEGO sets are a fun and unique form of investment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GOAL: Predict whether a set will be a good investment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toy&#10;&#10;Description automatically generated">
            <a:extLst>
              <a:ext uri="{FF2B5EF4-FFF2-40B4-BE49-F238E27FC236}">
                <a16:creationId xmlns:a16="http://schemas.microsoft.com/office/drawing/2014/main" id="{9C59AB72-5E24-C44B-9CF6-2D64434FEF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15907" y="3226279"/>
            <a:ext cx="4473310" cy="3631721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63A7572A-961B-F046-AC04-1B4397E20E9C}"/>
              </a:ext>
            </a:extLst>
          </p:cNvPr>
          <p:cNvSpPr/>
          <p:nvPr/>
        </p:nvSpPr>
        <p:spPr>
          <a:xfrm>
            <a:off x="7625751" y="876719"/>
            <a:ext cx="3899139" cy="1897811"/>
          </a:xfrm>
          <a:prstGeom prst="wedgeEllipseCallout">
            <a:avLst>
              <a:gd name="adj1" fmla="val 22530"/>
              <a:gd name="adj2" fmla="val 67046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Every LEGO set is an investment in FUN!</a:t>
            </a:r>
          </a:p>
        </p:txBody>
      </p:sp>
    </p:spTree>
    <p:extLst>
      <p:ext uri="{BB962C8B-B14F-4D97-AF65-F5344CB8AC3E}">
        <p14:creationId xmlns:p14="http://schemas.microsoft.com/office/powerpoint/2010/main" val="27110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688470-9A2E-F74B-9B03-DBF3EB2AB1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Definitions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78EE4-468D-3E45-AAD9-14DC622E00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3200" b="1" dirty="0"/>
              <a:t>Set</a:t>
            </a:r>
          </a:p>
          <a:p>
            <a:pPr marL="457200" lvl="1" indent="0">
              <a:buNone/>
            </a:pPr>
            <a:r>
              <a:rPr lang="en-US" sz="2800" dirty="0"/>
              <a:t>Over 25 pieces</a:t>
            </a:r>
          </a:p>
          <a:p>
            <a:pPr marL="457200" lvl="1" indent="0">
              <a:buNone/>
            </a:pPr>
            <a:r>
              <a:rPr lang="en-US" sz="2800" dirty="0"/>
              <a:t>No Minifig </a:t>
            </a:r>
          </a:p>
          <a:p>
            <a:pPr marL="457200" lvl="1" indent="0">
              <a:buNone/>
            </a:pPr>
            <a:r>
              <a:rPr lang="en-US" sz="2800" dirty="0"/>
              <a:t>No Books</a:t>
            </a:r>
          </a:p>
          <a:p>
            <a:pPr marL="457200" lvl="1" indent="0">
              <a:buNone/>
            </a:pPr>
            <a:r>
              <a:rPr lang="en-US" sz="2800" dirty="0"/>
              <a:t>No Games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3200" b="1" dirty="0"/>
              <a:t>Good Investment</a:t>
            </a:r>
          </a:p>
          <a:p>
            <a:pPr marL="457200" lvl="1" indent="0">
              <a:buNone/>
            </a:pPr>
            <a:r>
              <a:rPr lang="en-US" sz="2800" dirty="0"/>
              <a:t>Better than or equal to growth rate of S&amp;P 500 (~10%)</a:t>
            </a:r>
          </a:p>
          <a:p>
            <a:pPr marL="914400" lvl="2" indent="0">
              <a:buNone/>
            </a:pPr>
            <a:r>
              <a:rPr lang="en-US" sz="2400" dirty="0"/>
              <a:t>Liquidity is a concern (add 2%)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47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6A841A0E-4166-4E41-87C6-BF1B83930837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255A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8249B8-9386-C54B-BE6D-9925716A3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Labeling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1D60A-9EE0-0349-9B95-3F677C13D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Only retired sets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Calculate Average Rate of Return: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/>
              <a:t>(Current Price - Retail Price) / Retail Price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Rate of Return  &gt;  S&amp;P 500   </a:t>
            </a:r>
            <a:r>
              <a:rPr lang="en-US" dirty="0">
                <a:sym typeface="Wingdings" pitchFamily="2" charset="2"/>
              </a:rPr>
              <a:t>  </a:t>
            </a:r>
            <a:r>
              <a:rPr lang="en-US" b="1" dirty="0">
                <a:sym typeface="Wingdings" pitchFamily="2" charset="2"/>
              </a:rPr>
              <a:t>Good Investment</a:t>
            </a:r>
          </a:p>
          <a:p>
            <a:pPr marL="0" indent="0">
              <a:buNone/>
            </a:pPr>
            <a:endParaRPr lang="en-US" dirty="0">
              <a:sym typeface="Wingdings" pitchFamily="2" charset="2"/>
            </a:endParaRPr>
          </a:p>
          <a:p>
            <a:pPr marL="0" indent="0">
              <a:buNone/>
            </a:pPr>
            <a:r>
              <a:rPr lang="en-US" dirty="0">
                <a:sym typeface="Wingdings" pitchFamily="2" charset="2"/>
              </a:rPr>
              <a:t>Rate of Return  &lt;  S&amp;P 500    </a:t>
            </a:r>
            <a:r>
              <a:rPr lang="en-US" b="1" dirty="0">
                <a:sym typeface="Wingdings" pitchFamily="2" charset="2"/>
              </a:rPr>
              <a:t>Not Good Investment</a:t>
            </a:r>
            <a:endParaRPr lang="en-US" b="1" dirty="0"/>
          </a:p>
        </p:txBody>
      </p:sp>
      <p:pic>
        <p:nvPicPr>
          <p:cNvPr id="5" name="Picture 4" descr="A close up of a toy&#10;&#10;Description automatically generated">
            <a:extLst>
              <a:ext uri="{FF2B5EF4-FFF2-40B4-BE49-F238E27FC236}">
                <a16:creationId xmlns:a16="http://schemas.microsoft.com/office/drawing/2014/main" id="{60405503-1CF4-5846-86DF-8343FD709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344" y="3896325"/>
            <a:ext cx="2596550" cy="2596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56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F6FEF4-5AD6-DF46-AE72-249D3CE43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Model Selection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A5D83-B4E9-974F-809C-6F278775B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b="1" dirty="0"/>
              <a:t>Random Forest Classifier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Unbalanced dataset</a:t>
            </a:r>
          </a:p>
          <a:p>
            <a:pPr marL="0" indent="0">
              <a:buNone/>
            </a:pPr>
            <a:r>
              <a:rPr lang="en-US" dirty="0"/>
              <a:t>Missing data</a:t>
            </a:r>
          </a:p>
          <a:p>
            <a:pPr marL="0" indent="0">
              <a:buNone/>
            </a:pPr>
            <a:r>
              <a:rPr lang="en-US" dirty="0"/>
              <a:t>Reduce Overfitting</a:t>
            </a:r>
          </a:p>
        </p:txBody>
      </p:sp>
    </p:spTree>
    <p:extLst>
      <p:ext uri="{BB962C8B-B14F-4D97-AF65-F5344CB8AC3E}">
        <p14:creationId xmlns:p14="http://schemas.microsoft.com/office/powerpoint/2010/main" val="282124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949746-9F42-664F-997A-E69E5064E31B}"/>
              </a:ext>
            </a:extLst>
          </p:cNvPr>
          <p:cNvSpPr txBox="1"/>
          <p:nvPr/>
        </p:nvSpPr>
        <p:spPr>
          <a:xfrm>
            <a:off x="674237" y="914400"/>
            <a:ext cx="3657600" cy="288757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Important Features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8DBBC0D-4187-364A-848B-FAC5B79CAED3}"/>
              </a:ext>
            </a:extLst>
          </p:cNvPr>
          <p:cNvSpPr txBox="1"/>
          <p:nvPr/>
        </p:nvSpPr>
        <p:spPr>
          <a:xfrm>
            <a:off x="5530689" y="1359021"/>
            <a:ext cx="1688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Pre-1980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126B54-0851-3C46-8DB9-D46F5D47095D}"/>
              </a:ext>
            </a:extLst>
          </p:cNvPr>
          <p:cNvSpPr txBox="1"/>
          <p:nvPr/>
        </p:nvSpPr>
        <p:spPr>
          <a:xfrm>
            <a:off x="5834848" y="2114870"/>
            <a:ext cx="13845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1980’s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9E6365-9021-3648-816E-4798125D49BD}"/>
              </a:ext>
            </a:extLst>
          </p:cNvPr>
          <p:cNvSpPr txBox="1"/>
          <p:nvPr/>
        </p:nvSpPr>
        <p:spPr>
          <a:xfrm>
            <a:off x="5232943" y="2870719"/>
            <a:ext cx="198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Price / Piece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AC1362-83EF-0C40-A6EF-2C13BB0FA570}"/>
              </a:ext>
            </a:extLst>
          </p:cNvPr>
          <p:cNvSpPr txBox="1"/>
          <p:nvPr/>
        </p:nvSpPr>
        <p:spPr>
          <a:xfrm>
            <a:off x="5413825" y="3626568"/>
            <a:ext cx="18055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Retail Price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681C622-50B8-4E4E-8D8D-3A320C5C30D8}"/>
              </a:ext>
            </a:extLst>
          </p:cNvPr>
          <p:cNvSpPr txBox="1"/>
          <p:nvPr/>
        </p:nvSpPr>
        <p:spPr>
          <a:xfrm>
            <a:off x="5425430" y="5138267"/>
            <a:ext cx="18676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Pinks/Blues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1E8CBE-07D1-EA47-9A97-958601AF49E9}"/>
              </a:ext>
            </a:extLst>
          </p:cNvPr>
          <p:cNvSpPr txBox="1"/>
          <p:nvPr/>
        </p:nvSpPr>
        <p:spPr>
          <a:xfrm>
            <a:off x="5423085" y="4382417"/>
            <a:ext cx="17971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dirty="0"/>
              <a:t>Color Ratio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3501C1D-7C4B-E54C-97EF-29E6C3DD844F}"/>
              </a:ext>
            </a:extLst>
          </p:cNvPr>
          <p:cNvSpPr/>
          <p:nvPr/>
        </p:nvSpPr>
        <p:spPr>
          <a:xfrm>
            <a:off x="7556739" y="1287575"/>
            <a:ext cx="3795623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0177ADF-2919-0B4B-8662-CDC18193AE7F}"/>
              </a:ext>
            </a:extLst>
          </p:cNvPr>
          <p:cNvSpPr/>
          <p:nvPr/>
        </p:nvSpPr>
        <p:spPr>
          <a:xfrm>
            <a:off x="7556738" y="2043424"/>
            <a:ext cx="2294419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C44FB9D-33E3-BB4A-B670-2AF6B3F170B5}"/>
              </a:ext>
            </a:extLst>
          </p:cNvPr>
          <p:cNvSpPr/>
          <p:nvPr/>
        </p:nvSpPr>
        <p:spPr>
          <a:xfrm>
            <a:off x="7556738" y="2799273"/>
            <a:ext cx="2156605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A57D582-8F7D-5B42-830C-C934E322636C}"/>
              </a:ext>
            </a:extLst>
          </p:cNvPr>
          <p:cNvSpPr/>
          <p:nvPr/>
        </p:nvSpPr>
        <p:spPr>
          <a:xfrm>
            <a:off x="7556738" y="3555122"/>
            <a:ext cx="1880560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CA922C-01AC-4943-8490-5F2771F4129A}"/>
              </a:ext>
            </a:extLst>
          </p:cNvPr>
          <p:cNvSpPr/>
          <p:nvPr/>
        </p:nvSpPr>
        <p:spPr>
          <a:xfrm>
            <a:off x="7556738" y="4310971"/>
            <a:ext cx="1689876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9B521FE0-C37B-7E49-A39E-1334D673684A}"/>
              </a:ext>
            </a:extLst>
          </p:cNvPr>
          <p:cNvSpPr/>
          <p:nvPr/>
        </p:nvSpPr>
        <p:spPr>
          <a:xfrm>
            <a:off x="7556738" y="5066821"/>
            <a:ext cx="1392130" cy="666112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0" descr="A picture containing toy, yellow&#10;&#10;Description automatically generated">
            <a:extLst>
              <a:ext uri="{FF2B5EF4-FFF2-40B4-BE49-F238E27FC236}">
                <a16:creationId xmlns:a16="http://schemas.microsoft.com/office/drawing/2014/main" id="{000D7004-AC67-EA4C-8A98-2F8AC40C8D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5978" y="3801978"/>
            <a:ext cx="3056021" cy="3056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046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C48F281-887E-354B-8579-DA560B18C9C0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255A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87EBCA-E410-BD4C-8357-8FF7ADF16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4287"/>
            <a:ext cx="10515600" cy="1000664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Results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23AD096-FCCC-CF46-A728-C28F4817CF84}"/>
              </a:ext>
            </a:extLst>
          </p:cNvPr>
          <p:cNvSpPr txBox="1"/>
          <p:nvPr/>
        </p:nvSpPr>
        <p:spPr>
          <a:xfrm>
            <a:off x="5385723" y="6220989"/>
            <a:ext cx="20525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PREDICTED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12BA37-632A-B841-B1A2-E52B2983596A}"/>
              </a:ext>
            </a:extLst>
          </p:cNvPr>
          <p:cNvSpPr txBox="1"/>
          <p:nvPr/>
        </p:nvSpPr>
        <p:spPr>
          <a:xfrm>
            <a:off x="708717" y="3528814"/>
            <a:ext cx="15050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ACTUAL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04A4D4C-1E30-944D-8ECA-B6BB986DB4AD}"/>
              </a:ext>
            </a:extLst>
          </p:cNvPr>
          <p:cNvSpPr txBox="1"/>
          <p:nvPr/>
        </p:nvSpPr>
        <p:spPr>
          <a:xfrm>
            <a:off x="2213809" y="4572610"/>
            <a:ext cx="105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Invest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BBE1DB-54AE-4F41-B969-BEF8593801C0}"/>
              </a:ext>
            </a:extLst>
          </p:cNvPr>
          <p:cNvSpPr txBox="1"/>
          <p:nvPr/>
        </p:nvSpPr>
        <p:spPr>
          <a:xfrm>
            <a:off x="7140110" y="5725581"/>
            <a:ext cx="10511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Invest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2988D13-1282-3C42-8B45-83BDA93920E5}"/>
              </a:ext>
            </a:extLst>
          </p:cNvPr>
          <p:cNvSpPr txBox="1"/>
          <p:nvPr/>
        </p:nvSpPr>
        <p:spPr>
          <a:xfrm>
            <a:off x="1496305" y="2360923"/>
            <a:ext cx="1942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Don’t Invest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A719C1E-9CF9-8B48-B502-89228473AD61}"/>
              </a:ext>
            </a:extLst>
          </p:cNvPr>
          <p:cNvSpPr txBox="1"/>
          <p:nvPr/>
        </p:nvSpPr>
        <p:spPr>
          <a:xfrm>
            <a:off x="3968862" y="5715204"/>
            <a:ext cx="19424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Don’t Invest</a:t>
            </a:r>
          </a:p>
        </p:txBody>
      </p:sp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AF129FFD-87D5-DC49-8AEC-54EA92FDD2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95606"/>
              </p:ext>
            </p:extLst>
          </p:nvPr>
        </p:nvGraphicFramePr>
        <p:xfrm>
          <a:off x="3438759" y="1774834"/>
          <a:ext cx="5532750" cy="37488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66375">
                  <a:extLst>
                    <a:ext uri="{9D8B030D-6E8A-4147-A177-3AD203B41FA5}">
                      <a16:colId xmlns:a16="http://schemas.microsoft.com/office/drawing/2014/main" val="2127299534"/>
                    </a:ext>
                  </a:extLst>
                </a:gridCol>
                <a:gridCol w="2766375">
                  <a:extLst>
                    <a:ext uri="{9D8B030D-6E8A-4147-A177-3AD203B41FA5}">
                      <a16:colId xmlns:a16="http://schemas.microsoft.com/office/drawing/2014/main" val="2171552870"/>
                    </a:ext>
                  </a:extLst>
                </a:gridCol>
              </a:tblGrid>
              <a:tr h="1874409">
                <a:tc>
                  <a:txBody>
                    <a:bodyPr/>
                    <a:lstStyle/>
                    <a:p>
                      <a:pPr algn="ctr"/>
                      <a:endParaRPr lang="en-US" sz="8000" dirty="0"/>
                    </a:p>
                  </a:txBody>
                  <a:tcPr anchor="ctr">
                    <a:solidFill>
                      <a:srgbClr val="255ADD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CFD5E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8264535"/>
                  </a:ext>
                </a:extLst>
              </a:tr>
              <a:tr h="187440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255A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0235377"/>
                  </a:ext>
                </a:extLst>
              </a:tr>
            </a:tbl>
          </a:graphicData>
        </a:graphic>
      </p:graphicFrame>
      <p:sp>
        <p:nvSpPr>
          <p:cNvPr id="19" name="Frame 18">
            <a:extLst>
              <a:ext uri="{FF2B5EF4-FFF2-40B4-BE49-F238E27FC236}">
                <a16:creationId xmlns:a16="http://schemas.microsoft.com/office/drawing/2014/main" id="{A482D517-BE17-C347-ABDC-55D986394871}"/>
              </a:ext>
            </a:extLst>
          </p:cNvPr>
          <p:cNvSpPr/>
          <p:nvPr/>
        </p:nvSpPr>
        <p:spPr>
          <a:xfrm>
            <a:off x="3438760" y="1750369"/>
            <a:ext cx="2749401" cy="189887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9640A5-8A99-B841-A6FA-755A4EDB9A1A}"/>
              </a:ext>
            </a:extLst>
          </p:cNvPr>
          <p:cNvSpPr txBox="1"/>
          <p:nvPr/>
        </p:nvSpPr>
        <p:spPr>
          <a:xfrm>
            <a:off x="3588590" y="1914975"/>
            <a:ext cx="2507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86%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EC561AEF-4A29-3D4B-B84E-7793C348623D}"/>
              </a:ext>
            </a:extLst>
          </p:cNvPr>
          <p:cNvSpPr/>
          <p:nvPr/>
        </p:nvSpPr>
        <p:spPr>
          <a:xfrm>
            <a:off x="3438758" y="3649241"/>
            <a:ext cx="2749401" cy="189887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3A62CBD-FBD9-9341-AADE-83B3705AF407}"/>
              </a:ext>
            </a:extLst>
          </p:cNvPr>
          <p:cNvSpPr txBox="1"/>
          <p:nvPr/>
        </p:nvSpPr>
        <p:spPr>
          <a:xfrm>
            <a:off x="3588588" y="3813847"/>
            <a:ext cx="2507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4%</a:t>
            </a:r>
          </a:p>
        </p:txBody>
      </p:sp>
      <p:sp>
        <p:nvSpPr>
          <p:cNvPr id="26" name="Frame 25">
            <a:extLst>
              <a:ext uri="{FF2B5EF4-FFF2-40B4-BE49-F238E27FC236}">
                <a16:creationId xmlns:a16="http://schemas.microsoft.com/office/drawing/2014/main" id="{EA0FE00C-C27C-3040-9879-E2BAC07E3C0A}"/>
              </a:ext>
            </a:extLst>
          </p:cNvPr>
          <p:cNvSpPr/>
          <p:nvPr/>
        </p:nvSpPr>
        <p:spPr>
          <a:xfrm>
            <a:off x="6205133" y="3658498"/>
            <a:ext cx="2749401" cy="189887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038D54-F93E-7744-A9A7-42B5433746A9}"/>
              </a:ext>
            </a:extLst>
          </p:cNvPr>
          <p:cNvSpPr txBox="1"/>
          <p:nvPr/>
        </p:nvSpPr>
        <p:spPr>
          <a:xfrm>
            <a:off x="6354963" y="3823104"/>
            <a:ext cx="2507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chemeClr val="bg1"/>
                </a:solidFill>
              </a:rPr>
              <a:t>8%</a:t>
            </a:r>
          </a:p>
        </p:txBody>
      </p:sp>
      <p:sp>
        <p:nvSpPr>
          <p:cNvPr id="29" name="Frame 28">
            <a:extLst>
              <a:ext uri="{FF2B5EF4-FFF2-40B4-BE49-F238E27FC236}">
                <a16:creationId xmlns:a16="http://schemas.microsoft.com/office/drawing/2014/main" id="{C6C61EBF-AFEB-4244-A8FE-D63F722DCA76}"/>
              </a:ext>
            </a:extLst>
          </p:cNvPr>
          <p:cNvSpPr/>
          <p:nvPr/>
        </p:nvSpPr>
        <p:spPr>
          <a:xfrm>
            <a:off x="6205134" y="1750368"/>
            <a:ext cx="2749401" cy="1898873"/>
          </a:xfrm>
          <a:prstGeom prst="frame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9791E6E-977A-C242-A395-3E35B6EF3627}"/>
              </a:ext>
            </a:extLst>
          </p:cNvPr>
          <p:cNvSpPr txBox="1"/>
          <p:nvPr/>
        </p:nvSpPr>
        <p:spPr>
          <a:xfrm>
            <a:off x="6354964" y="1914974"/>
            <a:ext cx="25074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/>
              <a:t>2%</a:t>
            </a:r>
          </a:p>
        </p:txBody>
      </p:sp>
    </p:spTree>
    <p:extLst>
      <p:ext uri="{BB962C8B-B14F-4D97-AF65-F5344CB8AC3E}">
        <p14:creationId xmlns:p14="http://schemas.microsoft.com/office/powerpoint/2010/main" val="3371059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9" grpId="1" animBg="1"/>
      <p:bldP spid="20" grpId="0"/>
      <p:bldP spid="23" grpId="0" animBg="1"/>
      <p:bldP spid="23" grpId="1" animBg="1"/>
      <p:bldP spid="24" grpId="0"/>
      <p:bldP spid="26" grpId="0" animBg="1"/>
      <p:bldP spid="27" grpId="0"/>
      <p:bldP spid="29" grpId="0" animBg="1"/>
      <p:bldP spid="29" grpId="1" animBg="1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BFFC38-CD37-6E4E-B48F-5F4BE2246FD8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ED7D3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5D356-7589-7A4F-B584-8891159D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 Results – unbalanced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08E57-6B65-784D-8306-2B55BB59C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4000" dirty="0"/>
              <a:t>Precision: 87.9%</a:t>
            </a:r>
          </a:p>
          <a:p>
            <a:pPr marL="0" indent="0">
              <a:buNone/>
            </a:pPr>
            <a:endParaRPr lang="en-US" sz="4000" dirty="0"/>
          </a:p>
          <a:p>
            <a:pPr marL="0" indent="0">
              <a:buNone/>
            </a:pPr>
            <a:r>
              <a:rPr lang="en-US" sz="4000" dirty="0"/>
              <a:t>Recall: 68.6%</a:t>
            </a:r>
          </a:p>
          <a:p>
            <a:pPr marL="0" indent="0">
              <a:buNone/>
            </a:pPr>
            <a:endParaRPr lang="en-US" sz="4000" b="1" dirty="0"/>
          </a:p>
          <a:p>
            <a:pPr marL="0" indent="0">
              <a:buNone/>
            </a:pPr>
            <a:r>
              <a:rPr lang="en-US" sz="4000" b="1" dirty="0"/>
              <a:t>F1 score: .77</a:t>
            </a:r>
          </a:p>
        </p:txBody>
      </p:sp>
      <p:pic>
        <p:nvPicPr>
          <p:cNvPr id="5" name="Picture 4" descr="A picture containing toy, yellow, motorcycle, small&#10;&#10;Description automatically generated">
            <a:extLst>
              <a:ext uri="{FF2B5EF4-FFF2-40B4-BE49-F238E27FC236}">
                <a16:creationId xmlns:a16="http://schemas.microsoft.com/office/drawing/2014/main" id="{228728A8-1215-2D47-9545-1750D746E4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2788" y="4468482"/>
            <a:ext cx="1719211" cy="2389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92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BBFFC38-CD37-6E4E-B48F-5F4BE2246FD8}"/>
              </a:ext>
            </a:extLst>
          </p:cNvPr>
          <p:cNvSpPr/>
          <p:nvPr/>
        </p:nvSpPr>
        <p:spPr>
          <a:xfrm>
            <a:off x="0" y="0"/>
            <a:ext cx="12192000" cy="1690688"/>
          </a:xfrm>
          <a:prstGeom prst="rect">
            <a:avLst/>
          </a:prstGeom>
          <a:solidFill>
            <a:srgbClr val="255ADD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F5D356-7589-7A4F-B584-8891159D1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Calculating Error Costs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108E57-6B65-784D-8306-2B55BB59C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813"/>
            <a:ext cx="10515600" cy="4121150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sz="3600" dirty="0"/>
              <a:t>LEGO Set Average Annual Rate of Return: 6.72%</a:t>
            </a:r>
          </a:p>
          <a:p>
            <a:pPr marL="0" indent="0">
              <a:lnSpc>
                <a:spcPct val="200000"/>
              </a:lnSpc>
              <a:buNone/>
            </a:pPr>
            <a:endParaRPr lang="en-US" sz="3600" dirty="0"/>
          </a:p>
          <a:p>
            <a:pPr marL="0" indent="0">
              <a:lnSpc>
                <a:spcPct val="200000"/>
              </a:lnSpc>
              <a:buNone/>
            </a:pPr>
            <a:r>
              <a:rPr lang="en-US" sz="3600" dirty="0"/>
              <a:t>Assume investment of $100 over 20 years</a:t>
            </a:r>
          </a:p>
        </p:txBody>
      </p:sp>
    </p:spTree>
    <p:extLst>
      <p:ext uri="{BB962C8B-B14F-4D97-AF65-F5344CB8AC3E}">
        <p14:creationId xmlns:p14="http://schemas.microsoft.com/office/powerpoint/2010/main" val="355872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1832</TotalTime>
  <Words>450</Words>
  <Application>Microsoft Macintosh PowerPoint</Application>
  <PresentationFormat>Widescreen</PresentationFormat>
  <Paragraphs>149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Office Theme</vt:lpstr>
      <vt:lpstr>LEGO Sets Investment Decisions</vt:lpstr>
      <vt:lpstr>Objective</vt:lpstr>
      <vt:lpstr>Definitions</vt:lpstr>
      <vt:lpstr>Labeling Data</vt:lpstr>
      <vt:lpstr>Model Selection</vt:lpstr>
      <vt:lpstr>PowerPoint Presentation</vt:lpstr>
      <vt:lpstr>Model Results</vt:lpstr>
      <vt:lpstr>Model Results – unbalanced dataset</vt:lpstr>
      <vt:lpstr>Calculating Error Costs</vt:lpstr>
      <vt:lpstr>Investment Comparison</vt:lpstr>
      <vt:lpstr>Model Results – Opportunity Cost</vt:lpstr>
      <vt:lpstr>Model Evaluation</vt:lpstr>
      <vt:lpstr>Model Evaluation - Successes</vt:lpstr>
      <vt:lpstr>Other Considerations</vt:lpstr>
      <vt:lpstr>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Investing in LEGO Sets</dc:title>
  <dc:creator>Mark Dziuban</dc:creator>
  <cp:lastModifiedBy>Mark Dziuban</cp:lastModifiedBy>
  <cp:revision>37</cp:revision>
  <dcterms:created xsi:type="dcterms:W3CDTF">2020-03-24T04:24:45Z</dcterms:created>
  <dcterms:modified xsi:type="dcterms:W3CDTF">2020-04-02T15:44:14Z</dcterms:modified>
</cp:coreProperties>
</file>